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37"/>
  </p:notesMasterIdLst>
  <p:sldIdLst>
    <p:sldId id="256" r:id="rId2"/>
    <p:sldId id="288" r:id="rId3"/>
    <p:sldId id="295" r:id="rId4"/>
    <p:sldId id="373" r:id="rId5"/>
    <p:sldId id="299" r:id="rId6"/>
    <p:sldId id="300" r:id="rId7"/>
    <p:sldId id="423" r:id="rId8"/>
    <p:sldId id="450" r:id="rId9"/>
    <p:sldId id="289" r:id="rId10"/>
    <p:sldId id="301" r:id="rId11"/>
    <p:sldId id="424" r:id="rId12"/>
    <p:sldId id="333" r:id="rId13"/>
    <p:sldId id="401" r:id="rId14"/>
    <p:sldId id="296" r:id="rId15"/>
    <p:sldId id="400" r:id="rId16"/>
    <p:sldId id="471" r:id="rId17"/>
    <p:sldId id="407" r:id="rId18"/>
    <p:sldId id="408" r:id="rId19"/>
    <p:sldId id="444" r:id="rId20"/>
    <p:sldId id="446" r:id="rId21"/>
    <p:sldId id="459" r:id="rId22"/>
    <p:sldId id="409" r:id="rId23"/>
    <p:sldId id="410" r:id="rId24"/>
    <p:sldId id="411" r:id="rId25"/>
    <p:sldId id="306" r:id="rId26"/>
    <p:sldId id="412" r:id="rId27"/>
    <p:sldId id="413" r:id="rId28"/>
    <p:sldId id="414" r:id="rId29"/>
    <p:sldId id="415" r:id="rId30"/>
    <p:sldId id="416" r:id="rId31"/>
    <p:sldId id="419" r:id="rId32"/>
    <p:sldId id="417" r:id="rId33"/>
    <p:sldId id="418" r:id="rId34"/>
    <p:sldId id="420" r:id="rId35"/>
    <p:sldId id="422" r:id="rId36"/>
  </p:sldIdLst>
  <p:sldSz cx="9144000" cy="5143500" type="screen16x9"/>
  <p:notesSz cx="6858000" cy="9144000"/>
  <p:embeddedFontLst>
    <p:embeddedFont>
      <p:font typeface="Blackadder ITC" panose="04020505051007020D02" pitchFamily="82" charset="0"/>
      <p:regular r:id="rId38"/>
    </p:embeddedFont>
    <p:embeddedFont>
      <p:font typeface="Cooper Black" panose="0208090404030B020404" pitchFamily="18" charset="0"/>
      <p:regular r:id="rId39"/>
    </p:embeddedFont>
    <p:embeddedFont>
      <p:font typeface="Garamond" panose="02020404030301010803" pitchFamily="18" charset="0"/>
      <p:regular r:id="rId40"/>
      <p:bold r:id="rId41"/>
      <p:italic r:id="rId42"/>
    </p:embeddedFont>
    <p:embeddedFont>
      <p:font typeface="Georgia" panose="02040502050405020303" pitchFamily="18" charset="0"/>
      <p:regular r:id="rId43"/>
      <p:bold r:id="rId44"/>
      <p:italic r:id="rId45"/>
      <p:boldItalic r:id="rId46"/>
    </p:embeddedFont>
    <p:embeddedFont>
      <p:font typeface="Lato Hairline" panose="020B0604020202020204" charset="0"/>
      <p:regular r:id="rId47"/>
      <p:bold r:id="rId48"/>
      <p:italic r:id="rId49"/>
      <p:boldItalic r:id="rId50"/>
    </p:embeddedFont>
    <p:embeddedFont>
      <p:font typeface="Lato Light" panose="020F0502020204030203" pitchFamily="34" charset="0"/>
      <p:regular r:id="rId51"/>
      <p:bold r:id="rId52"/>
      <p:italic r:id="rId53"/>
      <p:boldItalic r:id="rId54"/>
    </p:embeddedFont>
    <p:embeddedFont>
      <p:font typeface="Mongolian Baiti" panose="03000500000000000000" pitchFamily="66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EB53DC-B29B-4C9D-BC59-9B6825C62E51}">
  <a:tblStyle styleId="{A5EB53DC-B29B-4C9D-BC59-9B6825C62E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8546111-89D0-482F-B570-BF6FF5A5C26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3" autoAdjust="0"/>
  </p:normalViewPr>
  <p:slideViewPr>
    <p:cSldViewPr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72" y="2629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7412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401F6-3C55-3642-A6C9-E5047B53DF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19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401F6-3C55-3642-A6C9-E5047B53DF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6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180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610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39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FB580-F23B-274E-AC80-42C1D5B470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3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401F6-3C55-3642-A6C9-E5047B53DF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60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401F6-3C55-3642-A6C9-E5047B53DF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7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B6BB-79CF-56BD-276F-44C6C5D5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3FD42-AB47-19F8-F778-2AC29E8CC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0AE79-CB67-0AED-FF19-96E971EA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41D1-836D-4C33-A2AE-E59D5FCBD766}" type="datetimeFigureOut">
              <a:rPr lang="en-IN" smtClean="0"/>
              <a:t>23-07-2024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45754-E640-5F7D-8CE3-186D8286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B911D-F7BA-7D45-4413-B6190BE6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5D1-BD87-4424-8091-2379456948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8725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447633-F273-C66A-2E2E-24572DC78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41D1-836D-4C33-A2AE-E59D5FCBD766}" type="datetimeFigureOut">
              <a:rPr lang="en-IN" smtClean="0"/>
              <a:t>23-07-2024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D97450-4B3E-D946-341A-07DC3EF0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46809-5AEE-8A06-2854-2C0A3E03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5D1-BD87-4424-8091-2379456948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799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FF0000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50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FB44-671B-FFB8-6D39-7DC91C0DA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DDB4B-3B4E-AAA0-5113-0F5BDD7A8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F9C84-524B-E446-81A5-70F2BD29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41D1-836D-4C33-A2AE-E59D5FCBD766}" type="datetimeFigureOut">
              <a:rPr lang="en-IN" smtClean="0"/>
              <a:t>23-07-2024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D088C-3341-B0A1-1523-CD634DF5C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74307-D210-1FF8-91DA-1F032329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5D1-BD87-4424-8091-2379456948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560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7CEF-182C-C8C2-7454-79CD6984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9369-3039-0926-B2D8-28D8F0AFF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B4944-0829-535D-594E-8A338628D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34AB2-D972-E790-E875-1618C3343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641D1-836D-4C33-A2AE-E59D5FCBD766}" type="datetimeFigureOut">
              <a:rPr lang="en-IN" smtClean="0"/>
              <a:t>23-07-2024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4C783-33EB-DC26-1960-FE6A0A0D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F9C8F-2913-02BB-66A2-1D5596FA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855D1-BD87-4424-8091-23794569481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915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■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●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■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  <p:sldLayoutId id="2147483671" r:id="rId5"/>
    <p:sldLayoutId id="2147483672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4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12.png"/><Relationship Id="rId10" Type="http://schemas.openxmlformats.org/officeDocument/2006/relationships/image" Target="../media/image50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microsoft.com/office/2007/relationships/hdphoto" Target="../media/hdphoto1.wdp"/><Relationship Id="rId10" Type="http://schemas.openxmlformats.org/officeDocument/2006/relationships/image" Target="../media/image27.jpeg"/><Relationship Id="rId4" Type="http://schemas.openxmlformats.org/officeDocument/2006/relationships/image" Target="../media/image12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539552" y="1491630"/>
            <a:ext cx="8294637" cy="136815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50000"/>
              </a:schemeClr>
            </a:solidFill>
            <a:prstDash val="sysDash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The Science of Weather Forecast: Scope, Types and Methods</a:t>
            </a:r>
            <a:endParaRPr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3651870"/>
            <a:ext cx="421246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>
                <a:lumMod val="5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1800" b="1" dirty="0" err="1">
                <a:latin typeface="Garamond" panose="02020404030301010803" pitchFamily="18" charset="0"/>
              </a:rPr>
              <a:t>Dr.</a:t>
            </a:r>
            <a:r>
              <a:rPr lang="en-GB" sz="1800" b="1" dirty="0">
                <a:latin typeface="Garamond" panose="02020404030301010803" pitchFamily="18" charset="0"/>
              </a:rPr>
              <a:t> S. </a:t>
            </a:r>
            <a:r>
              <a:rPr lang="en-GB" sz="1800" b="1" dirty="0" err="1">
                <a:latin typeface="Garamond" panose="02020404030301010803" pitchFamily="18" charset="0"/>
              </a:rPr>
              <a:t>Kokilavani</a:t>
            </a:r>
            <a:r>
              <a:rPr lang="en-GB" sz="1800" b="1" dirty="0">
                <a:latin typeface="Garamond" panose="02020404030301010803" pitchFamily="18" charset="0"/>
              </a:rPr>
              <a:t>, Ph.D., </a:t>
            </a:r>
          </a:p>
          <a:p>
            <a:r>
              <a:rPr lang="en-GB" sz="1800" b="1" dirty="0">
                <a:latin typeface="Garamond" panose="02020404030301010803" pitchFamily="18" charset="0"/>
              </a:rPr>
              <a:t>Assistant Professor (</a:t>
            </a:r>
            <a:r>
              <a:rPr lang="en-GB" sz="1800" b="1" dirty="0" err="1">
                <a:latin typeface="Garamond" panose="02020404030301010803" pitchFamily="18" charset="0"/>
              </a:rPr>
              <a:t>Agrl</a:t>
            </a:r>
            <a:r>
              <a:rPr lang="en-GB" sz="1800" b="1" dirty="0">
                <a:latin typeface="Garamond" panose="02020404030301010803" pitchFamily="18" charset="0"/>
              </a:rPr>
              <a:t>. Meteorology),</a:t>
            </a:r>
          </a:p>
          <a:p>
            <a:r>
              <a:rPr lang="en-GB" sz="1800" b="1" dirty="0">
                <a:latin typeface="Garamond" panose="02020404030301010803" pitchFamily="18" charset="0"/>
              </a:rPr>
              <a:t>Agro Climate Research Centre,</a:t>
            </a:r>
          </a:p>
          <a:p>
            <a:r>
              <a:rPr lang="en-GB" sz="1800" b="1" dirty="0">
                <a:latin typeface="Garamond" panose="02020404030301010803" pitchFamily="18" charset="0"/>
              </a:rPr>
              <a:t>TNAU, Coimbatore</a:t>
            </a:r>
            <a:endParaRPr lang="ta-IN" sz="18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11510"/>
            <a:ext cx="4968552" cy="576064"/>
          </a:xfr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GB" sz="2800" b="1" dirty="0">
                <a:solidFill>
                  <a:srgbClr val="000000"/>
                </a:solidFill>
                <a:latin typeface="Mongolian Baiti" pitchFamily="66" charset="0"/>
              </a:rPr>
              <a:t>Types of weather forecast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528" y="1275606"/>
            <a:ext cx="5040560" cy="3240360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Now Casting </a:t>
            </a: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: 0 to 2 hours (2hrs) 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Very Short Range : </a:t>
            </a: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3-12 </a:t>
            </a:r>
            <a:r>
              <a:rPr lang="en-US" sz="2000" dirty="0" err="1">
                <a:solidFill>
                  <a:srgbClr val="000000"/>
                </a:solidFill>
                <a:latin typeface="Garamond" pitchFamily="18" charset="0"/>
              </a:rPr>
              <a:t>hrs</a:t>
            </a:r>
            <a:endParaRPr lang="en-US" sz="2000" dirty="0">
              <a:solidFill>
                <a:srgbClr val="000000"/>
              </a:solidFill>
              <a:latin typeface="Garamond" pitchFamily="18" charset="0"/>
            </a:endParaRP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Short Range </a:t>
            </a: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: 12 </a:t>
            </a:r>
            <a:r>
              <a:rPr lang="en-US" sz="2000" dirty="0" err="1">
                <a:solidFill>
                  <a:srgbClr val="000000"/>
                </a:solidFill>
                <a:latin typeface="Garamond" pitchFamily="18" charset="0"/>
              </a:rPr>
              <a:t>hrs</a:t>
            </a: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 to 3 days (72 </a:t>
            </a:r>
            <a:r>
              <a:rPr lang="en-US" sz="2000" dirty="0" err="1">
                <a:solidFill>
                  <a:srgbClr val="000000"/>
                </a:solidFill>
                <a:latin typeface="Garamond" pitchFamily="18" charset="0"/>
              </a:rPr>
              <a:t>hrs</a:t>
            </a: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)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Medium Range </a:t>
            </a: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: 3 days to 10 days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Extended range </a:t>
            </a: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: 15 days – present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Long Range </a:t>
            </a: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: beyond 10 days up to a              month or season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Seasonal climate</a:t>
            </a: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 Forecasting</a:t>
            </a:r>
          </a:p>
        </p:txBody>
      </p:sp>
      <p:pic>
        <p:nvPicPr>
          <p:cNvPr id="5" name="Picture 3" descr="j012667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81" y="1203598"/>
            <a:ext cx="37195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88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4171" y="13554"/>
            <a:ext cx="8882743" cy="517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Agencies involved in weather forecast</a:t>
            </a:r>
          </a:p>
          <a:p>
            <a:pPr marL="257175" indent="-257175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800" dirty="0"/>
              <a:t>India Meteorological Department (IMD) – Official forecaster of India</a:t>
            </a:r>
          </a:p>
          <a:p>
            <a:pPr marL="257175" indent="-257175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800" dirty="0"/>
              <a:t>National Centre for Medium Range Weather Forecast (NCMRWF)</a:t>
            </a:r>
          </a:p>
          <a:p>
            <a:pPr marL="600075" lvl="1" indent="-257175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</a:rPr>
              <a:t>Medium, Long range and Seasonal  </a:t>
            </a:r>
          </a:p>
          <a:p>
            <a:pPr marL="257175" indent="-257175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800" dirty="0"/>
              <a:t>Regional Meteorological Centre (RMC)</a:t>
            </a:r>
          </a:p>
          <a:p>
            <a:pPr marL="600075" lvl="1" indent="-257175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</a:rPr>
              <a:t>Medium range – District level (Tuesday and Friday)</a:t>
            </a:r>
          </a:p>
          <a:p>
            <a:pPr marL="257175" indent="-257175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800" dirty="0"/>
              <a:t>State Agricultural Universities (SAU)</a:t>
            </a:r>
          </a:p>
          <a:p>
            <a:pPr marL="600075" lvl="1" indent="-257175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solidFill>
                  <a:srgbClr val="800000"/>
                </a:solidFill>
              </a:rPr>
              <a:t>TNAU</a:t>
            </a:r>
            <a:r>
              <a:rPr lang="en-US" sz="1800" dirty="0"/>
              <a:t> – </a:t>
            </a:r>
            <a:r>
              <a:rPr lang="en-US" sz="1800" dirty="0">
                <a:solidFill>
                  <a:srgbClr val="000090"/>
                </a:solidFill>
              </a:rPr>
              <a:t>Medium range - Block level (Daily updated)</a:t>
            </a:r>
          </a:p>
          <a:p>
            <a:pPr marL="257175" indent="-257175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800" dirty="0"/>
              <a:t>Commercial &amp; private groups – </a:t>
            </a:r>
            <a:r>
              <a:rPr lang="en-US" sz="1800" dirty="0" err="1"/>
              <a:t>Skymet</a:t>
            </a:r>
            <a:r>
              <a:rPr lang="en-US" sz="1800" dirty="0"/>
              <a:t>, </a:t>
            </a:r>
            <a:r>
              <a:rPr lang="en-US" sz="1800" dirty="0" err="1"/>
              <a:t>Accuweather</a:t>
            </a:r>
            <a:endParaRPr lang="en-US" sz="1800" dirty="0"/>
          </a:p>
          <a:p>
            <a:pPr marL="600075" lvl="1" indent="-257175">
              <a:lnSpc>
                <a:spcPct val="14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</a:rPr>
              <a:t>Location specific – Short range and now casting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81" r="7649"/>
          <a:stretch/>
        </p:blipFill>
        <p:spPr>
          <a:xfrm>
            <a:off x="6747812" y="1681154"/>
            <a:ext cx="1971646" cy="1171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926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56" y="835096"/>
            <a:ext cx="7935686" cy="4159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0550" y="148772"/>
            <a:ext cx="54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800000"/>
                </a:solidFill>
              </a:rPr>
              <a:t>Principles and process of weather forecast</a:t>
            </a:r>
          </a:p>
        </p:txBody>
      </p:sp>
    </p:spTree>
    <p:extLst>
      <p:ext uri="{BB962C8B-B14F-4D97-AF65-F5344CB8AC3E}">
        <p14:creationId xmlns:p14="http://schemas.microsoft.com/office/powerpoint/2010/main" val="2649672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00699"/>
            <a:ext cx="5280620" cy="444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6"/>
          <a:stretch>
            <a:fillRect/>
          </a:stretch>
        </p:blipFill>
        <p:spPr bwMode="auto">
          <a:xfrm>
            <a:off x="0" y="16655"/>
            <a:ext cx="9144000" cy="67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FE47E4E0-0428-4A77-E063-3E38764BFA9B}"/>
              </a:ext>
            </a:extLst>
          </p:cNvPr>
          <p:cNvSpPr txBox="1">
            <a:spLocks/>
          </p:cNvSpPr>
          <p:nvPr/>
        </p:nvSpPr>
        <p:spPr>
          <a:xfrm>
            <a:off x="76256" y="2139702"/>
            <a:ext cx="3487632" cy="57606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>
                <a:lumMod val="5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atin typeface="Mongolian Baiti" pitchFamily="66" charset="0"/>
              </a:rPr>
              <a:t>Now casting (2 hours)</a:t>
            </a:r>
          </a:p>
        </p:txBody>
      </p:sp>
    </p:spTree>
    <p:extLst>
      <p:ext uri="{BB962C8B-B14F-4D97-AF65-F5344CB8AC3E}">
        <p14:creationId xmlns:p14="http://schemas.microsoft.com/office/powerpoint/2010/main" val="282078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2" y="661148"/>
            <a:ext cx="5329020" cy="4482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5316"/>
          <a:stretch/>
        </p:blipFill>
        <p:spPr>
          <a:xfrm>
            <a:off x="0" y="49677"/>
            <a:ext cx="5508172" cy="661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6442" y="1029018"/>
            <a:ext cx="28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953735"/>
                </a:solidFill>
              </a:rPr>
              <a:t>Now casting (2 hours)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0129" y="3270640"/>
            <a:ext cx="253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 “</a:t>
            </a:r>
            <a:r>
              <a:rPr lang="en-US" sz="1800" b="1" dirty="0" err="1">
                <a:solidFill>
                  <a:srgbClr val="FF0000"/>
                </a:solidFill>
              </a:rPr>
              <a:t>Damini</a:t>
            </a:r>
            <a:r>
              <a:rPr lang="en-US" sz="1800" dirty="0"/>
              <a:t>” –web app for lightening forecast</a:t>
            </a:r>
          </a:p>
        </p:txBody>
      </p:sp>
    </p:spTree>
    <p:extLst>
      <p:ext uri="{BB962C8B-B14F-4D97-AF65-F5344CB8AC3E}">
        <p14:creationId xmlns:p14="http://schemas.microsoft.com/office/powerpoint/2010/main" val="3120780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71550"/>
            <a:ext cx="8568952" cy="404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51720" y="411510"/>
            <a:ext cx="5188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953735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83568" y="123478"/>
            <a:ext cx="7416824" cy="57606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>
                <a:lumMod val="5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atin typeface="Mongolian Baiti" pitchFamily="66" charset="0"/>
              </a:rPr>
              <a:t>Short range forecasting – 12 to 72 hours</a:t>
            </a:r>
          </a:p>
        </p:txBody>
      </p:sp>
    </p:spTree>
    <p:extLst>
      <p:ext uri="{BB962C8B-B14F-4D97-AF65-F5344CB8AC3E}">
        <p14:creationId xmlns:p14="http://schemas.microsoft.com/office/powerpoint/2010/main" val="354206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2D375B-44FF-AEF5-F782-512C7CF58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96" y="521208"/>
            <a:ext cx="5973008" cy="410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48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8"/>
            <a:ext cx="80648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827584" y="339502"/>
            <a:ext cx="7416824" cy="57606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>
                <a:lumMod val="5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atin typeface="Mongolian Baiti" pitchFamily="66" charset="0"/>
              </a:rPr>
              <a:t>Medium range forecasting – 3 – 10 days</a:t>
            </a:r>
          </a:p>
        </p:txBody>
      </p:sp>
    </p:spTree>
    <p:extLst>
      <p:ext uri="{BB962C8B-B14F-4D97-AF65-F5344CB8AC3E}">
        <p14:creationId xmlns:p14="http://schemas.microsoft.com/office/powerpoint/2010/main" val="1291408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763"/>
            <a:ext cx="8280920" cy="50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619672" y="843558"/>
            <a:ext cx="5934223" cy="286941"/>
          </a:xfrm>
        </p:spPr>
        <p:txBody>
          <a:bodyPr/>
          <a:lstStyle/>
          <a:p>
            <a:pPr algn="ctr" eaLnBrk="1" hangingPunct="1"/>
            <a:r>
              <a:rPr lang="en-US" altLang="en-US" sz="1800" b="1" dirty="0">
                <a:solidFill>
                  <a:srgbClr val="800000"/>
                </a:solidFill>
              </a:rPr>
              <a:t>Medium Range Weather Forecasting at TNAU</a:t>
            </a:r>
          </a:p>
        </p:txBody>
      </p:sp>
    </p:spTree>
    <p:extLst>
      <p:ext uri="{BB962C8B-B14F-4D97-AF65-F5344CB8AC3E}">
        <p14:creationId xmlns:p14="http://schemas.microsoft.com/office/powerpoint/2010/main" val="1403922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2583" y="677335"/>
            <a:ext cx="1558461" cy="1167341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974783"/>
              </p:ext>
            </p:extLst>
          </p:nvPr>
        </p:nvGraphicFramePr>
        <p:xfrm>
          <a:off x="35496" y="4659982"/>
          <a:ext cx="47129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334480" imgH="3839111" progId="PBrush">
                  <p:embed/>
                </p:oleObj>
              </mc:Choice>
              <mc:Fallback>
                <p:oleObj r:id="rId5" imgW="4334480" imgH="3839111" progId="PBrush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4659982"/>
                        <a:ext cx="471292" cy="400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71575" y="-19641"/>
            <a:ext cx="6829425" cy="272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IN" sz="1500" b="1" dirty="0">
                <a:solidFill>
                  <a:schemeClr val="accent2">
                    <a:lumMod val="75000"/>
                  </a:schemeClr>
                </a:solidFill>
              </a:rPr>
              <a:t>Challenges faced before deployment of forecast</a:t>
            </a:r>
            <a:endParaRPr lang="en-IN" sz="1500" dirty="0">
              <a:solidFill>
                <a:schemeClr val="accent2">
                  <a:lumMod val="75000"/>
                </a:schemeClr>
              </a:solidFill>
            </a:endParaRPr>
          </a:p>
          <a:p>
            <a:pPr marL="257175" indent="-257175" algn="just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Wingdings" charset="2"/>
              <a:buChar char="v"/>
            </a:pPr>
            <a:r>
              <a:rPr lang="en-IN" sz="1500" dirty="0"/>
              <a:t>Accurate &amp; timely medium range weather forecast development </a:t>
            </a:r>
            <a:r>
              <a:rPr lang="en-IN" sz="1500" dirty="0">
                <a:solidFill>
                  <a:srgbClr val="0000FF"/>
                </a:solidFill>
              </a:rPr>
              <a:t>consumed lots of effort, manpower and time</a:t>
            </a:r>
            <a:r>
              <a:rPr lang="en-IN" sz="1500" dirty="0"/>
              <a:t>.</a:t>
            </a:r>
          </a:p>
          <a:p>
            <a:pPr marL="600075" lvl="1" indent="-257175" algn="just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Wingdings" charset="2"/>
              <a:buChar char="v"/>
            </a:pPr>
            <a:r>
              <a:rPr lang="en-IN" sz="1500" dirty="0"/>
              <a:t>high computing capacity </a:t>
            </a:r>
          </a:p>
          <a:p>
            <a:pPr marL="600075" lvl="1" indent="-257175" algn="just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Wingdings" charset="2"/>
              <a:buChar char="v"/>
            </a:pPr>
            <a:r>
              <a:rPr lang="en-IN" sz="1500" dirty="0"/>
              <a:t>faster internet bandwidth</a:t>
            </a:r>
          </a:p>
          <a:p>
            <a:pPr marL="600075" lvl="1" indent="-257175" algn="just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Wingdings" charset="2"/>
              <a:buChar char="v"/>
            </a:pPr>
            <a:r>
              <a:rPr lang="en-IN" sz="1500" dirty="0"/>
              <a:t>WRF model could run only in certain specifications </a:t>
            </a:r>
          </a:p>
          <a:p>
            <a:pPr marL="600075" lvl="1" indent="-257175" algn="just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Wingdings" charset="2"/>
              <a:buChar char="v"/>
            </a:pPr>
            <a:r>
              <a:rPr lang="en-IN" sz="1500" dirty="0"/>
              <a:t>Identifying suitable microphysics for accuracy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4693" y="687916"/>
            <a:ext cx="1016787" cy="17822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69937" y="3321835"/>
            <a:ext cx="4871108" cy="1088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lnSpc>
                <a:spcPct val="150000"/>
              </a:lnSpc>
              <a:spcBef>
                <a:spcPts val="225"/>
              </a:spcBef>
              <a:spcAft>
                <a:spcPts val="225"/>
              </a:spcAft>
              <a:buFont typeface="Wingdings" charset="2"/>
              <a:buChar char="v"/>
            </a:pPr>
            <a:r>
              <a:rPr lang="en-IN" sz="1500" dirty="0"/>
              <a:t>Though automated, </a:t>
            </a:r>
            <a:r>
              <a:rPr lang="en-IN" sz="1500" dirty="0">
                <a:solidFill>
                  <a:srgbClr val="0000FF"/>
                </a:solidFill>
              </a:rPr>
              <a:t>troubles in daily data downloading</a:t>
            </a:r>
            <a:r>
              <a:rPr lang="en-IN" sz="1500" dirty="0"/>
              <a:t> has to be monitored and solved in time to get regular forecast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289716" y="3248287"/>
            <a:ext cx="1467128" cy="1138742"/>
            <a:chOff x="7488919" y="3422650"/>
            <a:chExt cx="2922603" cy="21542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5705" b="8309"/>
            <a:stretch/>
          </p:blipFill>
          <p:spPr>
            <a:xfrm>
              <a:off x="7488919" y="3422650"/>
              <a:ext cx="2922603" cy="215426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/>
            <a:srcRect l="23402" r="22353"/>
            <a:stretch/>
          </p:blipFill>
          <p:spPr>
            <a:xfrm>
              <a:off x="9342901" y="3592437"/>
              <a:ext cx="890495" cy="866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10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5943" y="397303"/>
            <a:ext cx="6968975" cy="3244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454" indent="-196454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</a:pPr>
            <a:r>
              <a:rPr lang="en-US" sz="1500" dirty="0"/>
              <a:t>81 lakh farm families</a:t>
            </a:r>
          </a:p>
          <a:p>
            <a:pPr marL="196454" indent="-196454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</a:pPr>
            <a:r>
              <a:rPr lang="en-US" sz="1500" dirty="0"/>
              <a:t>More than 50% area are rainfed </a:t>
            </a:r>
          </a:p>
          <a:p>
            <a:pPr marL="196454" indent="-196454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</a:pPr>
            <a:r>
              <a:rPr lang="en-US" sz="1500" dirty="0"/>
              <a:t>Heavily dependent on monsoon rains</a:t>
            </a:r>
          </a:p>
          <a:p>
            <a:pPr marL="196454" indent="-196454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</a:pPr>
            <a:r>
              <a:rPr lang="en-US" sz="1500" dirty="0"/>
              <a:t>Benefited from both SWM (35%)  &amp; NEM (45%)</a:t>
            </a:r>
          </a:p>
          <a:p>
            <a:pPr marL="196454" indent="-196454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</a:pPr>
            <a:r>
              <a:rPr lang="en-US" sz="1500" dirty="0"/>
              <a:t>Rainfall pattern shifted &amp; temp is marking new highs</a:t>
            </a:r>
          </a:p>
          <a:p>
            <a:pPr marL="196454" indent="-196454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</a:pPr>
            <a:r>
              <a:rPr lang="en-US" sz="1500" dirty="0"/>
              <a:t>Agriculture become vulnerable to unpredictable weather</a:t>
            </a:r>
          </a:p>
          <a:p>
            <a:pPr marL="196454" indent="-196454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Font typeface="Arial"/>
              <a:buChar char="•"/>
            </a:pPr>
            <a:r>
              <a:rPr lang="en-IN" sz="1500" dirty="0"/>
              <a:t>Farmers are in need of weather information in advance</a:t>
            </a:r>
          </a:p>
          <a:p>
            <a:pPr marL="196454" indent="-196454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Font typeface="Arial"/>
              <a:buChar char="•"/>
            </a:pPr>
            <a:r>
              <a:rPr lang="en-IN" sz="1500" dirty="0"/>
              <a:t>Right advisories at right time will reduce the risk in  crop production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538" y="3384244"/>
            <a:ext cx="2136944" cy="14854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693" y="920765"/>
            <a:ext cx="1931079" cy="135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9233" t="11743" r="10953"/>
          <a:stretch/>
        </p:blipFill>
        <p:spPr>
          <a:xfrm>
            <a:off x="6755096" y="1807080"/>
            <a:ext cx="2192962" cy="1349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548105"/>
              </p:ext>
            </p:extLst>
          </p:nvPr>
        </p:nvGraphicFramePr>
        <p:xfrm>
          <a:off x="8463419" y="4669632"/>
          <a:ext cx="47129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334480" imgH="3839111" progId="PBrush">
                  <p:embed/>
                </p:oleObj>
              </mc:Choice>
              <mc:Fallback>
                <p:oleObj r:id="rId6" imgW="4334480" imgH="3839111" progId="PBrush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3419" y="4669632"/>
                        <a:ext cx="471292" cy="400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43001" y="18599"/>
            <a:ext cx="627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Current status of agriculture in Tamil Nadu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5012" y="18599"/>
            <a:ext cx="2028689" cy="135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7965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324"/>
          <a:stretch/>
        </p:blipFill>
        <p:spPr>
          <a:xfrm rot="21072441">
            <a:off x="4998282" y="757320"/>
            <a:ext cx="3294065" cy="2969997"/>
          </a:xfrm>
          <a:prstGeom prst="roundRect">
            <a:avLst>
              <a:gd name="adj" fmla="val 3343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079658"/>
              </p:ext>
            </p:extLst>
          </p:nvPr>
        </p:nvGraphicFramePr>
        <p:xfrm>
          <a:off x="169487" y="4587974"/>
          <a:ext cx="47129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334480" imgH="3839111" progId="PBrush">
                  <p:embed/>
                </p:oleObj>
              </mc:Choice>
              <mc:Fallback>
                <p:oleObj r:id="rId4" imgW="4334480" imgH="3839111" progId="PBrush">
                  <p:embed/>
                  <p:pic>
                    <p:nvPicPr>
                      <p:cNvPr id="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487" y="4587974"/>
                        <a:ext cx="471292" cy="400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71576" y="74424"/>
            <a:ext cx="5501123" cy="404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IN" sz="1500" b="1" dirty="0"/>
              <a:t>Details of coverage of the targeted population</a:t>
            </a:r>
          </a:p>
          <a:p>
            <a:pPr marL="257175" indent="-257175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Font typeface="Arial"/>
              <a:buChar char="•"/>
            </a:pPr>
            <a:r>
              <a:rPr lang="en-IN" sz="1500" dirty="0"/>
              <a:t>As the forecast is at block level, is used by Govt. officials</a:t>
            </a:r>
          </a:p>
          <a:p>
            <a:pPr marL="257175" indent="-257175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Font typeface="Arial"/>
              <a:buChar char="•"/>
            </a:pPr>
            <a:r>
              <a:rPr lang="en-IN" sz="1500" b="1" dirty="0">
                <a:solidFill>
                  <a:srgbClr val="0000FF"/>
                </a:solidFill>
              </a:rPr>
              <a:t>TAWN </a:t>
            </a:r>
            <a:r>
              <a:rPr lang="en-IN" sz="1500" dirty="0">
                <a:solidFill>
                  <a:srgbClr val="0000FF"/>
                </a:solidFill>
              </a:rPr>
              <a:t>is a Public domain, approximately 1000 + are daily visiting</a:t>
            </a:r>
          </a:p>
          <a:p>
            <a:pPr marL="678656" indent="-269081" algn="just">
              <a:spcBef>
                <a:spcPts val="225"/>
              </a:spcBef>
              <a:spcAft>
                <a:spcPts val="225"/>
              </a:spcAft>
              <a:buFont typeface="Wingdings" charset="2"/>
              <a:buChar char="Ø"/>
            </a:pPr>
            <a:r>
              <a:rPr lang="en-IN" sz="1500" dirty="0"/>
              <a:t>Tamil Nadu district Collectors</a:t>
            </a:r>
          </a:p>
          <a:p>
            <a:pPr marL="678656" indent="-269081" algn="just">
              <a:spcBef>
                <a:spcPts val="225"/>
              </a:spcBef>
              <a:spcAft>
                <a:spcPts val="225"/>
              </a:spcAft>
              <a:buFont typeface="Wingdings" charset="2"/>
              <a:buChar char="Ø"/>
            </a:pPr>
            <a:r>
              <a:rPr lang="en-IN" sz="1500" dirty="0"/>
              <a:t>Dept. of Agricultural officials</a:t>
            </a:r>
          </a:p>
          <a:p>
            <a:pPr marL="678656" indent="-269081" algn="just">
              <a:spcBef>
                <a:spcPts val="225"/>
              </a:spcBef>
              <a:spcAft>
                <a:spcPts val="225"/>
              </a:spcAft>
              <a:buFont typeface="Wingdings" charset="2"/>
              <a:buChar char="Ø"/>
            </a:pPr>
            <a:r>
              <a:rPr lang="en-IN" sz="1500" dirty="0"/>
              <a:t>KVK and Research stations of TNAU</a:t>
            </a:r>
          </a:p>
          <a:p>
            <a:pPr marL="678656" indent="-269081" algn="just">
              <a:spcBef>
                <a:spcPts val="225"/>
              </a:spcBef>
              <a:spcAft>
                <a:spcPts val="225"/>
              </a:spcAft>
              <a:buFont typeface="Wingdings" charset="2"/>
              <a:buChar char="Ø"/>
            </a:pPr>
            <a:r>
              <a:rPr lang="en-IN" sz="1500" dirty="0"/>
              <a:t>Contact and lead Farmers</a:t>
            </a:r>
          </a:p>
          <a:p>
            <a:pPr marL="678656" indent="-269081" algn="just">
              <a:spcBef>
                <a:spcPts val="225"/>
              </a:spcBef>
              <a:spcAft>
                <a:spcPts val="225"/>
              </a:spcAft>
              <a:buFont typeface="Wingdings" charset="2"/>
              <a:buChar char="Ø"/>
            </a:pPr>
            <a:r>
              <a:rPr lang="en-IN" sz="1500" dirty="0"/>
              <a:t>Crop insurance and policy makers</a:t>
            </a:r>
          </a:p>
          <a:p>
            <a:pPr marL="678656" indent="-269081" algn="just">
              <a:spcBef>
                <a:spcPts val="225"/>
              </a:spcBef>
              <a:spcAft>
                <a:spcPts val="225"/>
              </a:spcAft>
              <a:buFont typeface="Wingdings" charset="2"/>
              <a:buChar char="Ø"/>
            </a:pPr>
            <a:r>
              <a:rPr lang="en-IN" sz="1500" dirty="0"/>
              <a:t>IT professional working in abroad </a:t>
            </a:r>
          </a:p>
          <a:p>
            <a:pPr marL="678656" indent="-269081" algn="just">
              <a:spcBef>
                <a:spcPts val="225"/>
              </a:spcBef>
              <a:spcAft>
                <a:spcPts val="225"/>
              </a:spcAft>
              <a:buFont typeface="Wingdings" charset="2"/>
              <a:buChar char="Ø"/>
            </a:pPr>
            <a:r>
              <a:rPr lang="en-IN" sz="1500" b="1" dirty="0">
                <a:solidFill>
                  <a:schemeClr val="accent2">
                    <a:lumMod val="75000"/>
                  </a:schemeClr>
                </a:solidFill>
              </a:rPr>
              <a:t>TNEB power grid system</a:t>
            </a:r>
          </a:p>
          <a:p>
            <a:pPr marL="473869" indent="-257175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Font typeface="Wingdings" charset="2"/>
              <a:buChar char="Ø"/>
            </a:pPr>
            <a:r>
              <a:rPr lang="en-IN" sz="1500" dirty="0">
                <a:solidFill>
                  <a:srgbClr val="0000FF"/>
                </a:solidFill>
              </a:rPr>
              <a:t>SMS to 8.47 lakhs  farmers </a:t>
            </a:r>
          </a:p>
          <a:p>
            <a:pPr marL="473869" indent="-257175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Font typeface="Wingdings" charset="2"/>
              <a:buChar char="Ø"/>
            </a:pPr>
            <a:r>
              <a:rPr lang="en-US" sz="1500" dirty="0">
                <a:solidFill>
                  <a:schemeClr val="accent3">
                    <a:lumMod val="50000"/>
                  </a:schemeClr>
                </a:solidFill>
              </a:rPr>
              <a:t>Broadcasting thro’ Radio, TV, news papers &amp; Email</a:t>
            </a:r>
            <a:endParaRPr lang="en-IN" sz="15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63774" y="4094677"/>
            <a:ext cx="4500455" cy="797490"/>
            <a:chOff x="2258258" y="27612566"/>
            <a:chExt cx="13038216" cy="2730743"/>
          </a:xfrm>
        </p:grpSpPr>
        <p:pic>
          <p:nvPicPr>
            <p:cNvPr id="10" name="Picture 9" descr="mobile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22007" y="27689641"/>
              <a:ext cx="2774467" cy="2653668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 descr="DD_Podhigai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49670" y="27612566"/>
              <a:ext cx="2657720" cy="2653669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 descr="background-of-old-vintage-newspapers-image-89117324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92072" y="27674966"/>
              <a:ext cx="3033863" cy="2653668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India, All India Radio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8258" y="27680877"/>
              <a:ext cx="2999502" cy="2662432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" b="8912"/>
          <a:stretch/>
        </p:blipFill>
        <p:spPr bwMode="auto">
          <a:xfrm>
            <a:off x="6365341" y="3770884"/>
            <a:ext cx="1458246" cy="112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6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819" y="233634"/>
            <a:ext cx="279611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89" y="233634"/>
            <a:ext cx="278662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485901" y="228601"/>
            <a:ext cx="184731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050"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81783" y="55476"/>
            <a:ext cx="28052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000090"/>
                </a:solidFill>
              </a:rPr>
              <a:t>Weather forecast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785" y="1565724"/>
            <a:ext cx="279611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853" y="2983500"/>
            <a:ext cx="279529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488" y="2983500"/>
            <a:ext cx="280165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624014" y="1098177"/>
            <a:ext cx="181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Temp. maximum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5706" y="1039352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Temp. minimum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5901" y="3865476"/>
            <a:ext cx="1956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Relative humidity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5707" y="3887333"/>
            <a:ext cx="1326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Wind speed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9147" y="2412117"/>
            <a:ext cx="1306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Rainfall</a:t>
            </a:r>
          </a:p>
        </p:txBody>
      </p:sp>
    </p:spTree>
    <p:extLst>
      <p:ext uri="{BB962C8B-B14F-4D97-AF65-F5344CB8AC3E}">
        <p14:creationId xmlns:p14="http://schemas.microsoft.com/office/powerpoint/2010/main" val="4011456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"/>
          </a:p>
        </p:txBody>
      </p:sp>
      <p:pic>
        <p:nvPicPr>
          <p:cNvPr id="3" name="Picture 3" descr="extended-II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r="5585" b="10387"/>
          <a:stretch>
            <a:fillRect/>
          </a:stretch>
        </p:blipFill>
        <p:spPr bwMode="auto">
          <a:xfrm>
            <a:off x="30785" y="0"/>
            <a:ext cx="634141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6372200" y="1203598"/>
            <a:ext cx="2448272" cy="266429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>
                <a:lumMod val="5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atin typeface="Mongolian Baiti" pitchFamily="66" charset="0"/>
              </a:rPr>
              <a:t>Extended Range Forecast  </a:t>
            </a:r>
            <a:r>
              <a:rPr lang="en-US" sz="2800" dirty="0">
                <a:latin typeface="Mongolian Baiti" pitchFamily="66" charset="0"/>
              </a:rPr>
              <a:t>Indian Institute of Tropical Meteorology, Pune </a:t>
            </a:r>
          </a:p>
        </p:txBody>
      </p:sp>
    </p:spTree>
    <p:extLst>
      <p:ext uri="{BB962C8B-B14F-4D97-AF65-F5344CB8AC3E}">
        <p14:creationId xmlns:p14="http://schemas.microsoft.com/office/powerpoint/2010/main" val="2147083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467544" y="1131590"/>
            <a:ext cx="8352928" cy="3528392"/>
          </a:xfrm>
          <a:prstGeom prst="rect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itchFamily="18" charset="0"/>
              </a:rPr>
              <a:t>IMD Forecast division (1988) - 16 parameter power regression model for quantitative forecast and parametric model for qualitative forecast.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itchFamily="18" charset="0"/>
              </a:rPr>
              <a:t>Failure in 2002 and then used power regression model with 10 parameter &amp; Linear Discriminant Analysis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itchFamily="18" charset="0"/>
              </a:rPr>
              <a:t>Forecast issued in two stages first in April and update in June 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itchFamily="18" charset="0"/>
              </a:rPr>
              <a:t>From 2007 new statistical forecasting system based on ensemble technique with 8 parameter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863588" y="480627"/>
            <a:ext cx="7416824" cy="57606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>
                <a:lumMod val="5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latin typeface="Mongolian Baiti" pitchFamily="66" charset="0"/>
              </a:rPr>
              <a:t>Long range forecasting –10 days / month / season</a:t>
            </a:r>
          </a:p>
        </p:txBody>
      </p:sp>
    </p:spTree>
    <p:extLst>
      <p:ext uri="{BB962C8B-B14F-4D97-AF65-F5344CB8AC3E}">
        <p14:creationId xmlns:p14="http://schemas.microsoft.com/office/powerpoint/2010/main" val="3675971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39552" y="339502"/>
            <a:ext cx="5616624" cy="576064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3200" b="1" dirty="0">
                <a:solidFill>
                  <a:srgbClr val="000000"/>
                </a:solidFill>
                <a:latin typeface="Mongolian Baiti" pitchFamily="66" charset="0"/>
              </a:rPr>
              <a:t>Methods of Weather Forecast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1115616" y="1131590"/>
            <a:ext cx="4392488" cy="3672408"/>
          </a:xfrm>
          <a:prstGeom prst="rect">
            <a:avLst/>
          </a:prstGeom>
          <a:ln w="38100" cap="flat" cmpd="sng" algn="ctr">
            <a:solidFill>
              <a:schemeClr val="accent5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×"/>
              <a:defRPr sz="18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■"/>
              <a:defRPr sz="18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●"/>
              <a:defRPr sz="18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■"/>
              <a:defRPr sz="1800" b="0" i="0" u="none" strike="noStrike" cap="non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Synoptic method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Satellite images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Analogue method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Persistence forecasting method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Trend method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Climatological approach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Numerical Weather Prediction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Statistical method</a:t>
            </a:r>
          </a:p>
          <a:p>
            <a:pPr marL="571500" indent="-457200" algn="just">
              <a:buClr>
                <a:srgbClr val="C00000"/>
              </a:buClr>
              <a:buFont typeface="+mj-lt"/>
              <a:buAutoNum type="arabicParenR"/>
            </a:pPr>
            <a:r>
              <a:rPr lang="en-US" sz="2000" b="1" dirty="0">
                <a:solidFill>
                  <a:srgbClr val="000000"/>
                </a:solidFill>
                <a:latin typeface="Garamond" pitchFamily="18" charset="0"/>
              </a:rPr>
              <a:t>Ensemble forecast</a:t>
            </a:r>
            <a:endParaRPr lang="en-US" sz="2000" dirty="0">
              <a:solidFill>
                <a:srgbClr val="00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4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123478"/>
            <a:ext cx="4176464" cy="504056"/>
          </a:xfr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GB" sz="2800" b="1" dirty="0">
                <a:solidFill>
                  <a:srgbClr val="000000"/>
                </a:solidFill>
                <a:latin typeface="Mongolian Baiti" pitchFamily="66" charset="0"/>
              </a:rPr>
              <a:t>Synoptic method</a:t>
            </a:r>
            <a:endParaRPr lang="ta-IN" sz="28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7504" y="771550"/>
            <a:ext cx="8928992" cy="864096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Synoptic" means observations on a set of meteorological variables measured simultaneously at various locations at specific times.</a:t>
            </a:r>
          </a:p>
          <a:p>
            <a:pPr algn="just">
              <a:buClr>
                <a:srgbClr val="C00000"/>
              </a:buClr>
            </a:pPr>
            <a:endParaRPr lang="en-US" sz="2000" dirty="0">
              <a:solidFill>
                <a:srgbClr val="FF0066"/>
              </a:solidFill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7654"/>
            <a:ext cx="5184576" cy="335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8" y="1995686"/>
            <a:ext cx="3024336" cy="2246769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 Drawing the chart of present condition and project the  future movement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Accuracy depends on experience of synoptic chart forecaster</a:t>
            </a:r>
          </a:p>
        </p:txBody>
      </p:sp>
    </p:spTree>
    <p:extLst>
      <p:ext uri="{BB962C8B-B14F-4D97-AF65-F5344CB8AC3E}">
        <p14:creationId xmlns:p14="http://schemas.microsoft.com/office/powerpoint/2010/main" val="618922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339752" y="267494"/>
            <a:ext cx="4176464" cy="504056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2800" b="1" dirty="0">
                <a:solidFill>
                  <a:srgbClr val="000000"/>
                </a:solidFill>
                <a:latin typeface="Mongolian Baiti" pitchFamily="66" charset="0"/>
              </a:rPr>
              <a:t>Satellite images</a:t>
            </a:r>
            <a:endParaRPr lang="ta-IN" sz="28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90" y="915566"/>
            <a:ext cx="3384376" cy="373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331062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35896" y="1347614"/>
            <a:ext cx="1925960" cy="2973122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altLang="en-US" sz="2400" dirty="0">
                <a:solidFill>
                  <a:schemeClr val="tx1">
                    <a:lumMod val="50000"/>
                  </a:schemeClr>
                </a:solidFill>
              </a:rPr>
              <a:t>In addition to synoptic charts satellite pictures are also used</a:t>
            </a:r>
          </a:p>
        </p:txBody>
      </p:sp>
    </p:spTree>
    <p:extLst>
      <p:ext uri="{BB962C8B-B14F-4D97-AF65-F5344CB8AC3E}">
        <p14:creationId xmlns:p14="http://schemas.microsoft.com/office/powerpoint/2010/main" val="590136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en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339752" y="123478"/>
            <a:ext cx="4176464" cy="504056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2800" b="1" dirty="0">
                <a:solidFill>
                  <a:srgbClr val="000000"/>
                </a:solidFill>
                <a:latin typeface="Mongolian Baiti" pitchFamily="66" charset="0"/>
              </a:rPr>
              <a:t>Analogue method</a:t>
            </a:r>
            <a:endParaRPr lang="ta-IN" sz="28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627534"/>
            <a:ext cx="3419872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Examining today's forecast scenario and remembering a day in the past when the weather scenario looked very similar (an analog). </a:t>
            </a:r>
          </a:p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Forecasters would predict that the weather in this forecast will behave the same as it did in the past. </a:t>
            </a:r>
          </a:p>
        </p:txBody>
      </p:sp>
      <p:pic>
        <p:nvPicPr>
          <p:cNvPr id="2050" name="Picture 2" descr="https://html.scirp.org/file/7-4700959x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71551"/>
            <a:ext cx="5364088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7504" y="3943171"/>
            <a:ext cx="8424936" cy="12003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This is a difficult technique to use as there is rarely a perfect analog for an event in the future. </a:t>
            </a:r>
          </a:p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also known as </a:t>
            </a:r>
            <a:r>
              <a:rPr lang="en-US" sz="1600" dirty="0">
                <a:solidFill>
                  <a:srgbClr val="800000"/>
                </a:solidFill>
              </a:rPr>
              <a:t>pattern recognition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5720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n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483768" y="123478"/>
            <a:ext cx="4176464" cy="504056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2800" b="1" dirty="0">
                <a:solidFill>
                  <a:srgbClr val="000000"/>
                </a:solidFill>
                <a:latin typeface="Mongolian Baiti" pitchFamily="66" charset="0"/>
              </a:rPr>
              <a:t>Persistence forecasting</a:t>
            </a:r>
            <a:endParaRPr lang="ta-IN" sz="28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idx="1"/>
          </p:nvPr>
        </p:nvSpPr>
        <p:spPr>
          <a:xfrm>
            <a:off x="107504" y="771550"/>
            <a:ext cx="8928992" cy="1440160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Assumed that the weather in the future will be the same as it is currently and there will be no change to the weather conditions.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Generally good only for short periods of a few hours 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Less accurate as the time period lengthens.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</p:txBody>
      </p:sp>
      <p:pic>
        <p:nvPicPr>
          <p:cNvPr id="7" name="Picture 3" descr="persist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09" y="2283718"/>
            <a:ext cx="4161235" cy="236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5576" y="3363838"/>
            <a:ext cx="3616377" cy="1211357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algn="ctr">
              <a:lnSpc>
                <a:spcPct val="140000"/>
              </a:lnSpc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US" altLang="en-US" sz="1800" b="1" dirty="0">
                <a:solidFill>
                  <a:srgbClr val="800000"/>
                </a:solidFill>
                <a:cs typeface="Arial" panose="020B0604020202020204" pitchFamily="34" charset="0"/>
              </a:rPr>
              <a:t>Relies upon today's conditions to forecast conditions tomorrow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2211710"/>
            <a:ext cx="4824536" cy="923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  If it is raining now, a forecast that it is going to rain for another three hours would be a persistence forecast.</a:t>
            </a:r>
          </a:p>
        </p:txBody>
      </p:sp>
    </p:spTree>
    <p:extLst>
      <p:ext uri="{BB962C8B-B14F-4D97-AF65-F5344CB8AC3E}">
        <p14:creationId xmlns:p14="http://schemas.microsoft.com/office/powerpoint/2010/main" val="3834897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en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051720" y="195486"/>
            <a:ext cx="4176464" cy="576064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3200" b="1" dirty="0">
                <a:solidFill>
                  <a:srgbClr val="000000"/>
                </a:solidFill>
                <a:latin typeface="Mongolian Baiti" pitchFamily="66" charset="0"/>
              </a:rPr>
              <a:t>Trend method</a:t>
            </a:r>
            <a:endParaRPr lang="ta-IN" sz="32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pic>
        <p:nvPicPr>
          <p:cNvPr id="6" name="Picture 4" descr="t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15566"/>
            <a:ext cx="4723108" cy="370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1347614"/>
            <a:ext cx="3816424" cy="28058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spcBef>
                <a:spcPts val="500"/>
              </a:spcBef>
              <a:spcAft>
                <a:spcPts val="5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  <a:ea typeface="ＭＳ Ｐゴシック" charset="0"/>
              </a:rPr>
              <a:t>Change of weather variables persists into a certain time ahead.  </a:t>
            </a:r>
          </a:p>
          <a:p>
            <a:pPr marL="342900" indent="-342900" algn="just">
              <a:spcBef>
                <a:spcPts val="500"/>
              </a:spcBef>
              <a:spcAft>
                <a:spcPts val="5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  <a:ea typeface="ＭＳ Ｐゴシック" charset="0"/>
              </a:rPr>
              <a:t>Warming trend or based on the movement of an approaching disturbance continues the same speed </a:t>
            </a:r>
          </a:p>
        </p:txBody>
      </p:sp>
    </p:spTree>
    <p:extLst>
      <p:ext uri="{BB962C8B-B14F-4D97-AF65-F5344CB8AC3E}">
        <p14:creationId xmlns:p14="http://schemas.microsoft.com/office/powerpoint/2010/main" val="47468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67494"/>
            <a:ext cx="4392488" cy="576064"/>
          </a:xfr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GB" sz="2800" b="1" dirty="0">
                <a:solidFill>
                  <a:srgbClr val="000000"/>
                </a:solidFill>
                <a:latin typeface="Mongolian Baiti" pitchFamily="66" charset="0"/>
              </a:rPr>
              <a:t>Weather Forecast</a:t>
            </a:r>
            <a:endParaRPr lang="ta-IN" sz="28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0" y="771550"/>
            <a:ext cx="6120680" cy="410445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/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Application of science and technology to predict the state of the atmosphere of a given location for a future time.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Weather prediction has been informally for millennia, and formally since at least the nineteenth century.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Weather forecasting involves, </a:t>
            </a:r>
          </a:p>
          <a:p>
            <a:pPr lvl="2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Collection of quantitative data about the current state </a:t>
            </a:r>
          </a:p>
          <a:p>
            <a:pPr lvl="2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Scientific understanding of atmospheric processes </a:t>
            </a:r>
          </a:p>
          <a:p>
            <a:pPr lvl="2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Garamond" pitchFamily="18" charset="0"/>
              </a:rPr>
              <a:t>Project how the atmosphere will evolve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EE69A9-0094-77DE-6EC2-5720BFA0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059582"/>
            <a:ext cx="2690821" cy="1650876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B67651-FEF7-B2E1-7802-B53978451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31740"/>
            <a:ext cx="2690821" cy="182824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4074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en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835696" y="195486"/>
            <a:ext cx="4968552" cy="576064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3200" b="1" dirty="0">
                <a:solidFill>
                  <a:srgbClr val="000000"/>
                </a:solidFill>
                <a:latin typeface="Mongolian Baiti" pitchFamily="66" charset="0"/>
              </a:rPr>
              <a:t>Climatological approach</a:t>
            </a:r>
            <a:endParaRPr lang="ta-IN" sz="32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idx="1"/>
          </p:nvPr>
        </p:nvSpPr>
        <p:spPr>
          <a:xfrm>
            <a:off x="323528" y="1347614"/>
            <a:ext cx="5400600" cy="2736304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A simple way of producing a forecast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Averaging weather statistics accumulated over many years to make the forecast.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(Ex.) To predict the weather for Coimbatore on July 4th, we would go through all the weather data that has been recorded for every July 4th and take an average. </a:t>
            </a:r>
          </a:p>
          <a:p>
            <a:pPr algn="just">
              <a:buClr>
                <a:srgbClr val="C00000"/>
              </a:buClr>
            </a:pPr>
            <a:endParaRPr lang="en-US" sz="2000" dirty="0">
              <a:solidFill>
                <a:srgbClr val="FF0066"/>
              </a:solidFill>
              <a:latin typeface="Garamond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D9BF120-F8DE-6A64-7BBE-B9825A38C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63638"/>
            <a:ext cx="30101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81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en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835696" y="195486"/>
            <a:ext cx="5832648" cy="576064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3200" b="1" dirty="0">
                <a:solidFill>
                  <a:srgbClr val="000000"/>
                </a:solidFill>
                <a:latin typeface="Mongolian Baiti" pitchFamily="66" charset="0"/>
              </a:rPr>
              <a:t>Numerical Weather Prediction</a:t>
            </a:r>
            <a:endParaRPr lang="ta-IN" sz="32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23528" y="987574"/>
            <a:ext cx="8640960" cy="3672408"/>
          </a:xfrm>
          <a:prstGeom prst="rect">
            <a:avLst/>
          </a:prstGeom>
          <a:ln w="57150" cap="flat" cmpd="sng" algn="ctr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Effect of all forces viz. </a:t>
            </a:r>
            <a:r>
              <a:rPr lang="en-US" sz="1800" b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coriolis</a:t>
            </a: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pressure gradient, gravitational, frictional and centrifugal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which influence the motion of the atmosphere is expressed in terms of equations based on certain laws of physics.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Integrated form of these equations is known as the atmospheric model.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Atmospheric models can be used for predicting the final state of weather through the purely mathematical process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It accounts the current state of the weather in many synoptic stations of a given region.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The NWP technique is used in medium range weather forecasting.</a:t>
            </a:r>
          </a:p>
        </p:txBody>
      </p:sp>
    </p:spTree>
    <p:extLst>
      <p:ext uri="{BB962C8B-B14F-4D97-AF65-F5344CB8AC3E}">
        <p14:creationId xmlns:p14="http://schemas.microsoft.com/office/powerpoint/2010/main" val="2062823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en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835696" y="195486"/>
            <a:ext cx="4968552" cy="576064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3200" b="1" dirty="0">
                <a:solidFill>
                  <a:srgbClr val="000000"/>
                </a:solidFill>
                <a:latin typeface="Mongolian Baiti" pitchFamily="66" charset="0"/>
              </a:rPr>
              <a:t>Statistical method</a:t>
            </a:r>
            <a:endParaRPr lang="ta-IN" sz="32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915566"/>
            <a:ext cx="8640960" cy="3831818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• Used in 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long range and seasonal </a:t>
            </a: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forecasts.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• 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Multiple regression </a:t>
            </a: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statistical models are used in this method.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• IMD used Auto Regressive Integrated Moving Average (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ARIMA</a:t>
            </a: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) models for predicting Indian monsoon rainfall based on 16 global-land-ocean atmospheric variables.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• Earlier to 2002 IMD used this technique to predict rainfall during SWM well in advance on 25th May every year by IMD.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• After 2003, 8-10 parameter Power Regression model is used.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• It helps the IMD to </a:t>
            </a:r>
            <a:r>
              <a:rPr lang="en-US" altLang="en-US" sz="1800" b="1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advance the LRF by 40 days </a:t>
            </a:r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</a:rPr>
              <a:t>and generate a quantitative forecast update by mid July, which will be useful for contingency planning.</a:t>
            </a:r>
          </a:p>
        </p:txBody>
      </p:sp>
    </p:spTree>
    <p:extLst>
      <p:ext uri="{BB962C8B-B14F-4D97-AF65-F5344CB8AC3E}">
        <p14:creationId xmlns:p14="http://schemas.microsoft.com/office/powerpoint/2010/main" val="1281034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en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709228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07504" y="1923678"/>
            <a:ext cx="1872208" cy="1008112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3200" b="1" dirty="0">
                <a:solidFill>
                  <a:srgbClr val="000000"/>
                </a:solidFill>
                <a:latin typeface="Mongolian Baiti" pitchFamily="66" charset="0"/>
              </a:rPr>
              <a:t>Statistical analysis</a:t>
            </a:r>
            <a:endParaRPr lang="ta-IN" sz="32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89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en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835696" y="195486"/>
            <a:ext cx="4968552" cy="576064"/>
          </a:xfrm>
          <a:prstGeom prst="rect">
            <a:avLst/>
          </a:prstGeo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marR="0" lvl="1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marR="0" lvl="2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marR="0" lvl="3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marR="0" lvl="4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marR="0" lvl="5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marR="0" lvl="6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marR="0" lvl="7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marR="0" lvl="8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 b="0" i="0" u="none" strike="noStrike" cap="none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pPr algn="ctr"/>
            <a:r>
              <a:rPr lang="en-GB" sz="3200" b="1" dirty="0">
                <a:solidFill>
                  <a:srgbClr val="000000"/>
                </a:solidFill>
                <a:latin typeface="Mongolian Baiti" pitchFamily="66" charset="0"/>
              </a:rPr>
              <a:t>Ensemble forecast</a:t>
            </a:r>
            <a:endParaRPr lang="ta-IN" sz="32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0" y="915566"/>
            <a:ext cx="799891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spcBef>
                <a:spcPts val="500"/>
              </a:spcBef>
              <a:spcAft>
                <a:spcPts val="5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  <a:ea typeface="ＭＳ Ｐゴシック" charset="0"/>
              </a:rPr>
              <a:t>Do a set of calculation with a model using slightly different initial conditions 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68" y="1923678"/>
            <a:ext cx="5976664" cy="31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9512" y="2067694"/>
            <a:ext cx="2952328" cy="24365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spcBef>
                <a:spcPts val="500"/>
              </a:spcBef>
              <a:spcAft>
                <a:spcPts val="5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  <a:ea typeface="ＭＳ Ｐゴシック" charset="0"/>
              </a:rPr>
              <a:t>Use several different models using the same initial conditions </a:t>
            </a:r>
          </a:p>
          <a:p>
            <a:pPr marL="342900" indent="-342900" algn="just">
              <a:spcBef>
                <a:spcPts val="500"/>
              </a:spcBef>
              <a:spcAft>
                <a:spcPts val="5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Garamond" panose="02020404030301010803" pitchFamily="18" charset="0"/>
                <a:ea typeface="ＭＳ Ｐゴシック" charset="0"/>
              </a:rPr>
              <a:t>average the model results </a:t>
            </a:r>
          </a:p>
        </p:txBody>
      </p:sp>
    </p:spTree>
    <p:extLst>
      <p:ext uri="{BB962C8B-B14F-4D97-AF65-F5344CB8AC3E}">
        <p14:creationId xmlns:p14="http://schemas.microsoft.com/office/powerpoint/2010/main" val="461443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F3DCCB-50E8-044E-E42E-C642AB8C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750" y="-732858"/>
            <a:ext cx="8354400" cy="6370875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22BB63-EF4E-D9B4-E88C-92FE96C9CD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275934-4412-B088-8609-84FDC75AB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BF0D37-CEF6-5D90-AA1F-C214EB550D80}"/>
              </a:ext>
            </a:extLst>
          </p:cNvPr>
          <p:cNvSpPr txBox="1"/>
          <p:nvPr/>
        </p:nvSpPr>
        <p:spPr>
          <a:xfrm>
            <a:off x="2885662" y="2211710"/>
            <a:ext cx="3571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oper Black" panose="0208090404030B020404" pitchFamily="18" charset="0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77972-2F7B-7891-7FA2-824B5C6EFCCE}"/>
              </a:ext>
            </a:extLst>
          </p:cNvPr>
          <p:cNvSpPr txBox="1"/>
          <p:nvPr/>
        </p:nvSpPr>
        <p:spPr>
          <a:xfrm>
            <a:off x="2642005" y="1486360"/>
            <a:ext cx="4059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lackadder ITC" panose="04020505051007020D02" pitchFamily="82" charset="0"/>
              </a:rPr>
              <a:t>Be weather </a:t>
            </a:r>
            <a:r>
              <a:rPr lang="en-IN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lackadder ITC" panose="04020505051007020D02" pitchFamily="82" charset="0"/>
              </a:rPr>
              <a:t>wise..Otherwise..Not</a:t>
            </a:r>
            <a:r>
              <a:rPr lang="en-IN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lackadder ITC" panose="04020505051007020D02" pitchFamily="82" charset="0"/>
              </a:rPr>
              <a:t> wise</a:t>
            </a:r>
          </a:p>
        </p:txBody>
      </p:sp>
    </p:spTree>
    <p:extLst>
      <p:ext uri="{BB962C8B-B14F-4D97-AF65-F5344CB8AC3E}">
        <p14:creationId xmlns:p14="http://schemas.microsoft.com/office/powerpoint/2010/main" val="123952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046028" cy="3912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2654" indent="-272654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Clr>
                <a:srgbClr val="FF0000"/>
              </a:buClr>
              <a:buFont typeface="Wingdings" pitchFamily="2" charset="2"/>
              <a:buChar char="v"/>
            </a:pPr>
            <a:endParaRPr lang="en-US" sz="1800" dirty="0">
              <a:solidFill>
                <a:srgbClr val="800000"/>
              </a:solidFill>
            </a:endParaRPr>
          </a:p>
          <a:p>
            <a:pPr marL="272654" indent="-272654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1800" dirty="0">
                <a:solidFill>
                  <a:srgbClr val="800000"/>
                </a:solidFill>
              </a:rPr>
              <a:t>Rainfall prediction has prime importance in agrarian country </a:t>
            </a:r>
            <a:r>
              <a:rPr lang="en-US" sz="1800" dirty="0"/>
              <a:t>like India where the country's economy is highly depends on agriculture.</a:t>
            </a:r>
          </a:p>
          <a:p>
            <a:pPr marL="272654" indent="-272654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en-IN" sz="1800" dirty="0"/>
              <a:t>Knowledge about the amount, distribution, spatial variability, frequency of occurrence and  intensity etc., are important for many </a:t>
            </a:r>
            <a:r>
              <a:rPr lang="en-IN" sz="1800" dirty="0">
                <a:solidFill>
                  <a:srgbClr val="800000"/>
                </a:solidFill>
              </a:rPr>
              <a:t>practical applications</a:t>
            </a:r>
            <a:r>
              <a:rPr lang="en-IN" sz="1800" dirty="0"/>
              <a:t>.</a:t>
            </a:r>
          </a:p>
          <a:p>
            <a:pPr marL="272654" indent="-272654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en-IN" sz="1800" dirty="0">
                <a:solidFill>
                  <a:srgbClr val="800000"/>
                </a:solidFill>
              </a:rPr>
              <a:t>Prediction of rainfall in advance with high accuracy </a:t>
            </a:r>
            <a:r>
              <a:rPr lang="en-IN" sz="1800" dirty="0"/>
              <a:t>would enhance the management of water and other resources</a:t>
            </a:r>
          </a:p>
          <a:p>
            <a:pPr marL="272654" indent="-272654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Clr>
                <a:srgbClr val="FF0000"/>
              </a:buClr>
              <a:buFont typeface="Wingdings" pitchFamily="2" charset="2"/>
              <a:buChar char="v"/>
            </a:pPr>
            <a:r>
              <a:rPr lang="en-US" sz="1800" dirty="0"/>
              <a:t>Dissemination of weather information to the farmers in advance will help them  to make  </a:t>
            </a:r>
            <a:r>
              <a:rPr lang="en-US" sz="1800" dirty="0">
                <a:solidFill>
                  <a:srgbClr val="FF0000"/>
                </a:solidFill>
              </a:rPr>
              <a:t>right farm operations </a:t>
            </a:r>
            <a:r>
              <a:rPr lang="en-US" sz="1800" dirty="0"/>
              <a:t>at right time.</a:t>
            </a:r>
          </a:p>
          <a:p>
            <a:pPr marL="272654" indent="-272654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  <a:buClr>
                <a:srgbClr val="FF0000"/>
              </a:buClr>
              <a:buFont typeface="Wingdings" pitchFamily="2" charset="2"/>
              <a:buChar char="v"/>
            </a:pPr>
            <a:endParaRPr lang="en-IN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972" y="3782903"/>
            <a:ext cx="1795721" cy="136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05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56" y="123478"/>
            <a:ext cx="6408712" cy="576064"/>
          </a:xfrm>
          <a:solidFill>
            <a:schemeClr val="accent6"/>
          </a:solidFill>
          <a:ln>
            <a:solidFill>
              <a:schemeClr val="tx1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GB" sz="2800" b="1" dirty="0">
                <a:solidFill>
                  <a:srgbClr val="000000"/>
                </a:solidFill>
                <a:latin typeface="Mongolian Baiti" pitchFamily="66" charset="0"/>
              </a:rPr>
              <a:t>Need / importance of forecast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5536" y="843558"/>
            <a:ext cx="8568952" cy="4104456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The weather has </a:t>
            </a:r>
            <a:r>
              <a:rPr lang="en-US" sz="1600" b="1" dirty="0">
                <a:solidFill>
                  <a:srgbClr val="FF0000"/>
                </a:solidFill>
                <a:latin typeface="Garamond" pitchFamily="18" charset="0"/>
              </a:rPr>
              <a:t>many social &amp; economic impacts </a:t>
            </a: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on a place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Among different factors that influence crop production, weather alone explains up to </a:t>
            </a:r>
            <a:r>
              <a:rPr lang="en-US" sz="1600" b="1" dirty="0">
                <a:solidFill>
                  <a:srgbClr val="FF0000"/>
                </a:solidFill>
                <a:latin typeface="Garamond" pitchFamily="18" charset="0"/>
              </a:rPr>
              <a:t>50 percent of variations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Rainfall is the most important among the required forecasts, which decides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crop production</a:t>
            </a: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 in a region and ultimately the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country’s economy</a:t>
            </a: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Planning for moisture conservation under weak monsoon and for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flood relief </a:t>
            </a: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under strong monsoon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The recurring crop losses can be minimized if reliable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forewarning</a:t>
            </a: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on the incidence of pest and diseases </a:t>
            </a: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is given timely based on weather variables.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Help in holding the food grain prices in check through </a:t>
            </a:r>
            <a:r>
              <a:rPr lang="en-US" sz="1600" b="1" dirty="0">
                <a:solidFill>
                  <a:srgbClr val="FF0000"/>
                </a:solidFill>
                <a:latin typeface="Garamond" pitchFamily="18" charset="0"/>
              </a:rPr>
              <a:t>buffer stock operations</a:t>
            </a:r>
            <a:r>
              <a:rPr lang="en-US" sz="1600" dirty="0">
                <a:solidFill>
                  <a:srgbClr val="000000"/>
                </a:solidFill>
                <a:latin typeface="Garamond" pitchFamily="18" charset="0"/>
              </a:rPr>
              <a:t>.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8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60139" y="1707655"/>
            <a:ext cx="1763589" cy="1512168"/>
          </a:xfr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GB" sz="2800" b="1" dirty="0">
                <a:solidFill>
                  <a:srgbClr val="000000"/>
                </a:solidFill>
                <a:latin typeface="Mongolian Baiti" pitchFamily="66" charset="0"/>
              </a:rPr>
              <a:t>Different weather forecasting services </a:t>
            </a:r>
            <a:endParaRPr lang="ta-IN" sz="2800" b="1" dirty="0">
              <a:solidFill>
                <a:srgbClr val="000000"/>
              </a:solidFill>
              <a:latin typeface="Mongolian Baiti" pitchFamily="66" charset="0"/>
            </a:endParaRPr>
          </a:p>
        </p:txBody>
      </p:sp>
      <p:pic>
        <p:nvPicPr>
          <p:cNvPr id="4" name="Picture 2" descr="forecast-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010" y="411510"/>
            <a:ext cx="669047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99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940B5-1380-7847-801E-A00296BD4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6" y="425449"/>
            <a:ext cx="6858000" cy="4635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56032"/>
            <a:ext cx="685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b="1" dirty="0">
                <a:solidFill>
                  <a:srgbClr val="800040"/>
                </a:solidFill>
              </a:rPr>
              <a:t>TNAU - Real Time Weather Display and medium range weather forecast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9772" y="3059791"/>
            <a:ext cx="241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90"/>
                </a:solidFill>
              </a:rPr>
              <a:t>Website: tawn.tnau.ac.in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1FB58C7-766D-294F-A336-BB17B20ECE56}"/>
              </a:ext>
            </a:extLst>
          </p:cNvPr>
          <p:cNvSpPr/>
          <p:nvPr/>
        </p:nvSpPr>
        <p:spPr>
          <a:xfrm rot="8582324">
            <a:off x="2524166" y="648462"/>
            <a:ext cx="459381" cy="35093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6410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17A0D1-5FD9-AB41-A005-D88A87A1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96280"/>
            <a:ext cx="6800850" cy="5047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5D577-EAB8-0B4C-A110-FC1A7D28E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809" y="1755689"/>
            <a:ext cx="1876425" cy="34671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CB58E9B-ABEC-364A-824E-284292AB36F8}"/>
              </a:ext>
            </a:extLst>
          </p:cNvPr>
          <p:cNvSpPr/>
          <p:nvPr/>
        </p:nvSpPr>
        <p:spPr>
          <a:xfrm rot="8582324">
            <a:off x="2787252" y="1390888"/>
            <a:ext cx="459381" cy="35093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F405BEC-A4FA-424B-B79F-153573EAFBDF}"/>
              </a:ext>
            </a:extLst>
          </p:cNvPr>
          <p:cNvSpPr/>
          <p:nvPr/>
        </p:nvSpPr>
        <p:spPr>
          <a:xfrm rot="8582324">
            <a:off x="5713909" y="1511216"/>
            <a:ext cx="459381" cy="35093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2B471-CCEC-3F47-8460-D195D3D9F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869" y="1682624"/>
            <a:ext cx="17716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14293" y="4869657"/>
            <a:ext cx="6400801" cy="273844"/>
          </a:xfrm>
        </p:spPr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Agro Climate Research Centre, Directorate of Crop Management, Tamil Nadu Agricultural University, Coimbatore</a:t>
            </a:r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8541205" y="196867"/>
          <a:ext cx="471292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334480" imgH="3839111" progId="PBrush">
                  <p:embed/>
                </p:oleObj>
              </mc:Choice>
              <mc:Fallback>
                <p:oleObj r:id="rId3" imgW="4334480" imgH="3839111" progId="PBrush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1205" y="196867"/>
                        <a:ext cx="471292" cy="400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402318" y="533268"/>
            <a:ext cx="3541427" cy="377587"/>
          </a:xfrm>
          <a:prstGeom prst="rect">
            <a:avLst/>
          </a:prstGeom>
          <a:effectLst/>
        </p:spPr>
        <p:txBody>
          <a:bodyPr vert="horz" lIns="68580" tIns="34290" rIns="68580" bIns="34290" rtlCol="0" anchor="t" anchorCtr="0">
            <a:normAutofit fontScale="90000" lnSpcReduction="10000"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37160" indent="0" algn="ctr">
              <a:buNone/>
            </a:pPr>
            <a:r>
              <a:rPr lang="en-US" sz="24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</a:p>
        </p:txBody>
      </p:sp>
      <p:pic>
        <p:nvPicPr>
          <p:cNvPr id="13" name="Picture 6" descr="TNAU_FencedStation.jpg"/>
          <p:cNvPicPr>
            <a:picLocks noChangeAspect="1"/>
          </p:cNvPicPr>
          <p:nvPr/>
        </p:nvPicPr>
        <p:blipFill>
          <a:blip r:embed="rId5" cstate="print"/>
          <a:srcRect t="11532"/>
          <a:stretch>
            <a:fillRect/>
          </a:stretch>
        </p:blipFill>
        <p:spPr bwMode="auto">
          <a:xfrm>
            <a:off x="242360" y="396892"/>
            <a:ext cx="2789070" cy="175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6"/>
          <p:cNvGrpSpPr/>
          <p:nvPr/>
        </p:nvGrpSpPr>
        <p:grpSpPr>
          <a:xfrm>
            <a:off x="4345171" y="798518"/>
            <a:ext cx="3428999" cy="3998535"/>
            <a:chOff x="381001" y="661437"/>
            <a:chExt cx="4648199" cy="5967963"/>
          </a:xfrm>
        </p:grpSpPr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381001" y="661437"/>
              <a:ext cx="2014220" cy="46855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anchor="ctr">
              <a:spAutoFit/>
            </a:bodyPr>
            <a:lstStyle/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Air Temperature</a:t>
              </a:r>
            </a:p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Relative Humidity</a:t>
              </a:r>
            </a:p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Rainfall</a:t>
              </a:r>
            </a:p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Solar Radiation</a:t>
              </a:r>
            </a:p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Wind Direction</a:t>
              </a:r>
            </a:p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Wind Speed</a:t>
              </a:r>
            </a:p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Barometric Pressure</a:t>
              </a:r>
            </a:p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Soil Moisture</a:t>
              </a:r>
            </a:p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Soil Temperature</a:t>
              </a:r>
            </a:p>
            <a:p>
              <a:pPr marL="171450" indent="-171450">
                <a:spcBef>
                  <a:spcPct val="50000"/>
                </a:spcBef>
                <a:buFont typeface="Wingdings" pitchFamily="2" charset="2"/>
                <a:buChar char="§"/>
                <a:tabLst>
                  <a:tab pos="171450" algn="l"/>
                  <a:tab pos="1422797" algn="l"/>
                </a:tabLst>
              </a:pPr>
              <a:r>
                <a:rPr lang="en-US" sz="1200" dirty="0">
                  <a:latin typeface="Times New Roman" pitchFamily="18" charset="0"/>
                  <a:cs typeface="Times New Roman" pitchFamily="18" charset="0"/>
                </a:rPr>
                <a:t>Leaf Wetness</a:t>
              </a:r>
            </a:p>
          </p:txBody>
        </p:sp>
        <p:pic>
          <p:nvPicPr>
            <p:cNvPr id="16" name="Picture 19" descr="TippingBucketAlon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65569" y="2365917"/>
              <a:ext cx="905795" cy="2647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9" descr="Image001.jpg"/>
            <p:cNvPicPr>
              <a:picLocks noChangeAspect="1"/>
            </p:cNvPicPr>
            <p:nvPr/>
          </p:nvPicPr>
          <p:blipFill>
            <a:blip r:embed="rId7" cstate="print"/>
            <a:srcRect r="11111"/>
            <a:stretch>
              <a:fillRect/>
            </a:stretch>
          </p:blipFill>
          <p:spPr bwMode="auto">
            <a:xfrm>
              <a:off x="2242222" y="5322849"/>
              <a:ext cx="1265631" cy="130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 descr="Image006#1.jpg"/>
            <p:cNvPicPr>
              <a:picLocks noChangeAspect="1"/>
            </p:cNvPicPr>
            <p:nvPr/>
          </p:nvPicPr>
          <p:blipFill>
            <a:blip r:embed="rId8" cstate="print"/>
            <a:srcRect t="10909" r="18182"/>
            <a:stretch>
              <a:fillRect/>
            </a:stretch>
          </p:blipFill>
          <p:spPr bwMode="auto">
            <a:xfrm>
              <a:off x="2465569" y="990600"/>
              <a:ext cx="1265631" cy="1340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 descr="Image005#1.jpg"/>
            <p:cNvPicPr>
              <a:picLocks noChangeAspect="1"/>
            </p:cNvPicPr>
            <p:nvPr/>
          </p:nvPicPr>
          <p:blipFill>
            <a:blip r:embed="rId9" cstate="print"/>
            <a:srcRect b="24211"/>
            <a:stretch>
              <a:fillRect/>
            </a:stretch>
          </p:blipFill>
          <p:spPr bwMode="auto">
            <a:xfrm>
              <a:off x="3805649" y="990600"/>
              <a:ext cx="1223551" cy="1375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2" descr="Image007#1.jpg"/>
            <p:cNvPicPr>
              <a:picLocks noChangeAspect="1"/>
            </p:cNvPicPr>
            <p:nvPr/>
          </p:nvPicPr>
          <p:blipFill>
            <a:blip r:embed="rId10" cstate="print"/>
            <a:srcRect l="22581" t="25806" r="22581" b="14839"/>
            <a:stretch>
              <a:fillRect/>
            </a:stretch>
          </p:blipFill>
          <p:spPr bwMode="auto">
            <a:xfrm>
              <a:off x="3656751" y="3947532"/>
              <a:ext cx="1340080" cy="1512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3" descr="Image076.jp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56751" y="2434683"/>
              <a:ext cx="1340080" cy="1444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4" descr="IMG0006A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656751" y="5597912"/>
              <a:ext cx="1340080" cy="103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5" descr="IMG0004A.jp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13410" y="5322848"/>
              <a:ext cx="1479914" cy="1306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itle 1"/>
          <p:cNvSpPr txBox="1">
            <a:spLocks/>
          </p:cNvSpPr>
          <p:nvPr/>
        </p:nvSpPr>
        <p:spPr>
          <a:xfrm>
            <a:off x="1201919" y="53604"/>
            <a:ext cx="6743700" cy="4226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100" b="1" dirty="0">
                <a:latin typeface="Times New Roman" pitchFamily="18" charset="0"/>
                <a:ea typeface="+mj-ea"/>
                <a:cs typeface="Times New Roman" pitchFamily="18" charset="0"/>
              </a:rPr>
              <a:t>TNAU – Tamil N</a:t>
            </a:r>
            <a:r>
              <a:rPr lang="en-US" sz="2100" b="1" dirty="0" err="1">
                <a:latin typeface="Times New Roman" pitchFamily="18" charset="0"/>
                <a:ea typeface="+mj-ea"/>
                <a:cs typeface="Times New Roman" pitchFamily="18" charset="0"/>
              </a:rPr>
              <a:t>adu</a:t>
            </a:r>
            <a:r>
              <a:rPr lang="en-US" sz="2100" b="1" dirty="0">
                <a:latin typeface="Times New Roman" pitchFamily="18" charset="0"/>
                <a:ea typeface="+mj-ea"/>
                <a:cs typeface="Times New Roman" pitchFamily="18" charset="0"/>
              </a:rPr>
              <a:t> Agricultural Weather Network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809" t="3307" r="5386" b="8209"/>
          <a:stretch/>
        </p:blipFill>
        <p:spPr>
          <a:xfrm>
            <a:off x="569009" y="2150683"/>
            <a:ext cx="2276361" cy="2828312"/>
          </a:xfrm>
          <a:prstGeom prst="rect">
            <a:avLst/>
          </a:prstGeom>
          <a:ln>
            <a:solidFill>
              <a:srgbClr val="C3260C"/>
            </a:solidFill>
          </a:ln>
        </p:spPr>
      </p:pic>
    </p:spTree>
    <p:extLst>
      <p:ext uri="{BB962C8B-B14F-4D97-AF65-F5344CB8AC3E}">
        <p14:creationId xmlns:p14="http://schemas.microsoft.com/office/powerpoint/2010/main" val="390493436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47">
      <a:dk1>
        <a:srgbClr val="434343"/>
      </a:dk1>
      <a:lt1>
        <a:srgbClr val="FFFFFF"/>
      </a:lt1>
      <a:dk2>
        <a:srgbClr val="666666"/>
      </a:dk2>
      <a:lt2>
        <a:srgbClr val="E7EAEC"/>
      </a:lt2>
      <a:accent1>
        <a:srgbClr val="6ED87E"/>
      </a:accent1>
      <a:accent2>
        <a:srgbClr val="18C7B2"/>
      </a:accent2>
      <a:accent3>
        <a:srgbClr val="33ADEB"/>
      </a:accent3>
      <a:accent4>
        <a:srgbClr val="DF77D2"/>
      </a:accent4>
      <a:accent5>
        <a:srgbClr val="A143B3"/>
      </a:accent5>
      <a:accent6>
        <a:srgbClr val="FFB300"/>
      </a:accent6>
      <a:hlink>
        <a:srgbClr val="4A86E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783</TotalTime>
  <Words>1443</Words>
  <Application>Microsoft Office PowerPoint</Application>
  <PresentationFormat>On-screen Show (16:9)</PresentationFormat>
  <Paragraphs>181</Paragraphs>
  <Slides>35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Cooper Black</vt:lpstr>
      <vt:lpstr>Arial</vt:lpstr>
      <vt:lpstr>Arial MT</vt:lpstr>
      <vt:lpstr>Blackadder ITC</vt:lpstr>
      <vt:lpstr>Lato Light</vt:lpstr>
      <vt:lpstr>Wingdings</vt:lpstr>
      <vt:lpstr>Mongolian Baiti</vt:lpstr>
      <vt:lpstr>Georgia</vt:lpstr>
      <vt:lpstr>Garamond</vt:lpstr>
      <vt:lpstr>Lato Hairline</vt:lpstr>
      <vt:lpstr>Times New Roman</vt:lpstr>
      <vt:lpstr>Theme1</vt:lpstr>
      <vt:lpstr>The Science of Weather Forecast: Scope, Types and Methods</vt:lpstr>
      <vt:lpstr>PowerPoint Presentation</vt:lpstr>
      <vt:lpstr>Weather Forecast</vt:lpstr>
      <vt:lpstr>PowerPoint Presentation</vt:lpstr>
      <vt:lpstr>Need / importance of forecast</vt:lpstr>
      <vt:lpstr>Different weather forecasting services </vt:lpstr>
      <vt:lpstr>PowerPoint Presentation</vt:lpstr>
      <vt:lpstr>PowerPoint Presentation</vt:lpstr>
      <vt:lpstr>PowerPoint Presentation</vt:lpstr>
      <vt:lpstr>Types of weather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Medium Range Weather Forecasting at TNAU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Synoptic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forecasts – Flood, Drought, High winds, Cyclones</dc:title>
  <dc:creator>Selva Kumar M</dc:creator>
  <cp:lastModifiedBy>Admin</cp:lastModifiedBy>
  <cp:revision>119</cp:revision>
  <dcterms:modified xsi:type="dcterms:W3CDTF">2024-07-23T06:21:33Z</dcterms:modified>
</cp:coreProperties>
</file>